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6"/>
  </p:notesMasterIdLst>
  <p:sldIdLst>
    <p:sldId id="256" r:id="rId2"/>
    <p:sldId id="258" r:id="rId3"/>
    <p:sldId id="260" r:id="rId4"/>
    <p:sldId id="259" r:id="rId5"/>
  </p:sldIdLst>
  <p:sldSz cx="12192000" cy="6858000"/>
  <p:notesSz cx="6858000" cy="12192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  <p:embeddedFont>
      <p:font typeface="Montserrat" panose="00000500000000000000" pitchFamily="2" charset="0"/>
      <p:regular r:id="rId11"/>
      <p:bold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13"/>
  </p:normalViewPr>
  <p:slideViewPr>
    <p:cSldViewPr snapToGrid="0" snapToObjects="1">
      <p:cViewPr varScale="1">
        <p:scale>
          <a:sx n="125" d="100"/>
          <a:sy n="125" d="100"/>
        </p:scale>
        <p:origin x="733" y="10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5822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10" Type="http://schemas.openxmlformats.org/officeDocument/2006/relationships/image" Target="../media/image21.svg"/><Relationship Id="rId4" Type="http://schemas.openxmlformats.org/officeDocument/2006/relationships/image" Target="../media/image15.svg"/><Relationship Id="rId9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 t="7812" b="7812"/>
          <a:stretch/>
        </p:blipFill>
        <p:spPr>
          <a:xfrm>
            <a:off x="0" y="0"/>
            <a:ext cx="12188952" cy="6856286"/>
          </a:xfrm>
          <a:prstGeom prst="rect">
            <a:avLst/>
          </a:prstGeom>
        </p:spPr>
      </p:pic>
      <p:sp>
        <p:nvSpPr>
          <p:cNvPr id="3" name="Object 2"/>
          <p:cNvSpPr/>
          <p:nvPr/>
        </p:nvSpPr>
        <p:spPr>
          <a:xfrm>
            <a:off x="2247338" y="2333042"/>
            <a:ext cx="7694276" cy="2190202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4" name="Object 3"/>
          <p:cNvSpPr/>
          <p:nvPr/>
        </p:nvSpPr>
        <p:spPr>
          <a:xfrm>
            <a:off x="2281619" y="2510004"/>
            <a:ext cx="7625713" cy="183564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7229"/>
              </a:lnSpc>
              <a:buNone/>
            </a:pPr>
            <a:r>
              <a:rPr lang="en-US" sz="5738" dirty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Usare DI e DA in Italiano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362812"/>
            <a:ext cx="12188952" cy="509936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4016"/>
              </a:lnSpc>
              <a:buNone/>
            </a:pPr>
            <a:r>
              <a:rPr lang="en-US" sz="3188" dirty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Uso di </a:t>
            </a:r>
            <a:r>
              <a:rPr lang="en-US" sz="3188" b="1" dirty="0">
                <a:solidFill>
                  <a:srgbClr val="62A8B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</a:t>
            </a:r>
            <a:endParaRPr lang="en-US" dirty="0"/>
          </a:p>
        </p:txBody>
      </p:sp>
      <p:pic>
        <p:nvPicPr>
          <p:cNvPr id="3" name="Object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14214" y="1466106"/>
            <a:ext cx="323769" cy="457086"/>
          </a:xfrm>
          <a:prstGeom prst="rect">
            <a:avLst/>
          </a:prstGeom>
        </p:spPr>
      </p:pic>
      <p:sp>
        <p:nvSpPr>
          <p:cNvPr id="4" name="Object 3"/>
          <p:cNvSpPr/>
          <p:nvPr/>
        </p:nvSpPr>
        <p:spPr>
          <a:xfrm>
            <a:off x="1206516" y="2491276"/>
            <a:ext cx="1738830" cy="23044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1814"/>
              </a:lnSpc>
              <a:buNone/>
            </a:pPr>
            <a:r>
              <a:rPr lang="en-US" sz="1440" b="1" dirty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POSSESSO</a:t>
            </a:r>
            <a:endParaRPr lang="en-US" dirty="0"/>
          </a:p>
        </p:txBody>
      </p:sp>
      <p:sp>
        <p:nvSpPr>
          <p:cNvPr id="5" name="Object 4"/>
          <p:cNvSpPr/>
          <p:nvPr/>
        </p:nvSpPr>
        <p:spPr>
          <a:xfrm>
            <a:off x="1206516" y="2807585"/>
            <a:ext cx="1738830" cy="21330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1680"/>
              </a:lnSpc>
              <a:spcBef>
                <a:spcPts val="663"/>
              </a:spcBef>
              <a:buNone/>
            </a:pPr>
            <a:r>
              <a:rPr lang="en-US" sz="1200" dirty="0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macchina </a:t>
            </a:r>
            <a:r>
              <a:rPr lang="en-US" sz="1200" b="1" dirty="0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</a:t>
            </a:r>
            <a:r>
              <a:rPr lang="en-US" sz="1200" dirty="0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Luca</a:t>
            </a:r>
            <a:endParaRPr lang="en-US" dirty="0"/>
          </a:p>
        </p:txBody>
      </p:sp>
      <p:pic>
        <p:nvPicPr>
          <p:cNvPr id="6" name="Object 5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97948" y="1541532"/>
            <a:ext cx="161885" cy="295201"/>
          </a:xfrm>
          <a:prstGeom prst="rect">
            <a:avLst/>
          </a:prstGeom>
        </p:spPr>
      </p:pic>
      <p:sp>
        <p:nvSpPr>
          <p:cNvPr id="7" name="Object 6"/>
          <p:cNvSpPr/>
          <p:nvPr/>
        </p:nvSpPr>
        <p:spPr>
          <a:xfrm>
            <a:off x="4985091" y="2491276"/>
            <a:ext cx="1990227" cy="23044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1814"/>
              </a:lnSpc>
              <a:buNone/>
            </a:pPr>
            <a:r>
              <a:rPr lang="en-US" sz="1440" b="1" dirty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MATERIA</a:t>
            </a:r>
            <a:endParaRPr lang="en-US" dirty="0"/>
          </a:p>
        </p:txBody>
      </p:sp>
      <p:sp>
        <p:nvSpPr>
          <p:cNvPr id="8" name="Object 7"/>
          <p:cNvSpPr/>
          <p:nvPr/>
        </p:nvSpPr>
        <p:spPr>
          <a:xfrm>
            <a:off x="4985091" y="2807585"/>
            <a:ext cx="1990227" cy="21330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1680"/>
              </a:lnSpc>
              <a:spcBef>
                <a:spcPts val="663"/>
              </a:spcBef>
              <a:buNone/>
            </a:pPr>
            <a:r>
              <a:rPr lang="en-US" sz="1200" dirty="0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Una bottiglia </a:t>
            </a:r>
            <a:r>
              <a:rPr lang="en-US" sz="1200" b="1" dirty="0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</a:t>
            </a:r>
            <a:r>
              <a:rPr lang="en-US" sz="1200" dirty="0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plastica</a:t>
            </a:r>
            <a:endParaRPr lang="en-US" dirty="0"/>
          </a:p>
        </p:txBody>
      </p:sp>
      <p:pic>
        <p:nvPicPr>
          <p:cNvPr id="9" name="Object 8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748375" y="1562746"/>
            <a:ext cx="266633" cy="266633"/>
          </a:xfrm>
          <a:prstGeom prst="rect">
            <a:avLst/>
          </a:prstGeom>
        </p:spPr>
      </p:pic>
      <p:sp>
        <p:nvSpPr>
          <p:cNvPr id="10" name="Object 9"/>
          <p:cNvSpPr/>
          <p:nvPr/>
        </p:nvSpPr>
        <p:spPr>
          <a:xfrm>
            <a:off x="8260396" y="2491276"/>
            <a:ext cx="3257688" cy="23044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1814"/>
              </a:lnSpc>
              <a:buNone/>
            </a:pPr>
            <a:r>
              <a:rPr lang="en-US" sz="1440" b="1" dirty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COMPARATIVO RELATIVO (+ e -)</a:t>
            </a:r>
            <a:endParaRPr lang="en-US" dirty="0"/>
          </a:p>
        </p:txBody>
      </p:sp>
      <p:sp>
        <p:nvSpPr>
          <p:cNvPr id="11" name="Object 10"/>
          <p:cNvSpPr/>
          <p:nvPr/>
        </p:nvSpPr>
        <p:spPr>
          <a:xfrm>
            <a:off x="8260396" y="2807585"/>
            <a:ext cx="3257688" cy="21330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1680"/>
              </a:lnSpc>
              <a:spcBef>
                <a:spcPts val="663"/>
              </a:spcBef>
              <a:buNone/>
            </a:pPr>
            <a:r>
              <a:rPr lang="en-US" sz="1200" dirty="0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Maria è più alta </a:t>
            </a:r>
            <a:r>
              <a:rPr lang="en-US" sz="1200" b="1" dirty="0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 </a:t>
            </a:r>
            <a:r>
              <a:rPr lang="en-US" sz="1200" dirty="0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Elena</a:t>
            </a:r>
            <a:endParaRPr lang="en-US" dirty="0"/>
          </a:p>
        </p:txBody>
      </p:sp>
      <p:pic>
        <p:nvPicPr>
          <p:cNvPr id="12" name="Object 11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963451" y="3877403"/>
            <a:ext cx="238065" cy="238065"/>
          </a:xfrm>
          <a:prstGeom prst="rect">
            <a:avLst/>
          </a:prstGeom>
        </p:spPr>
      </p:pic>
      <p:sp>
        <p:nvSpPr>
          <p:cNvPr id="13" name="Object 12"/>
          <p:cNvSpPr/>
          <p:nvPr/>
        </p:nvSpPr>
        <p:spPr>
          <a:xfrm>
            <a:off x="535647" y="4795750"/>
            <a:ext cx="3090090" cy="23044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1814"/>
              </a:lnSpc>
              <a:buNone/>
            </a:pPr>
            <a:r>
              <a:rPr lang="en-US" sz="1440" b="1" dirty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LIMITAZIONE DI ARGOMENTO</a:t>
            </a:r>
            <a:endParaRPr lang="en-US" dirty="0"/>
          </a:p>
        </p:txBody>
      </p:sp>
      <p:sp>
        <p:nvSpPr>
          <p:cNvPr id="14" name="Object 13"/>
          <p:cNvSpPr/>
          <p:nvPr/>
        </p:nvSpPr>
        <p:spPr>
          <a:xfrm>
            <a:off x="535647" y="5112059"/>
            <a:ext cx="3090090" cy="21330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1680"/>
              </a:lnSpc>
              <a:spcBef>
                <a:spcPts val="663"/>
              </a:spcBef>
              <a:buNone/>
            </a:pPr>
            <a:r>
              <a:rPr lang="en-US" sz="1200" dirty="0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Mio padre parla sempre </a:t>
            </a:r>
            <a:r>
              <a:rPr lang="en-US" sz="1200" b="1" dirty="0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 </a:t>
            </a:r>
            <a:r>
              <a:rPr lang="en-US" sz="1200" dirty="0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calcio</a:t>
            </a:r>
            <a:endParaRPr lang="en-US" dirty="0"/>
          </a:p>
        </p:txBody>
      </p:sp>
      <p:pic>
        <p:nvPicPr>
          <p:cNvPr id="15" name="Object 14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883281" y="3816118"/>
            <a:ext cx="209498" cy="342814"/>
          </a:xfrm>
          <a:prstGeom prst="rect">
            <a:avLst/>
          </a:prstGeom>
        </p:spPr>
      </p:pic>
      <p:sp>
        <p:nvSpPr>
          <p:cNvPr id="16" name="Object 15"/>
          <p:cNvSpPr/>
          <p:nvPr/>
        </p:nvSpPr>
        <p:spPr>
          <a:xfrm>
            <a:off x="4544670" y="4795750"/>
            <a:ext cx="2880592" cy="23044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1814"/>
              </a:lnSpc>
              <a:buNone/>
            </a:pPr>
            <a:r>
              <a:rPr lang="en-US" sz="1440" b="1" dirty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USO PARTITIVO SINGOLARE</a:t>
            </a:r>
            <a:endParaRPr lang="en-US" dirty="0"/>
          </a:p>
        </p:txBody>
      </p:sp>
      <p:sp>
        <p:nvSpPr>
          <p:cNvPr id="17" name="Object 16"/>
          <p:cNvSpPr/>
          <p:nvPr/>
        </p:nvSpPr>
        <p:spPr>
          <a:xfrm>
            <a:off x="4544670" y="5112059"/>
            <a:ext cx="2880592" cy="21330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1680"/>
              </a:lnSpc>
              <a:spcBef>
                <a:spcPts val="663"/>
              </a:spcBef>
              <a:buNone/>
            </a:pPr>
            <a:r>
              <a:rPr lang="en-US" sz="1200" dirty="0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Mi serve </a:t>
            </a:r>
            <a:r>
              <a:rPr lang="en-US" sz="1200" b="1" dirty="0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dello</a:t>
            </a:r>
            <a:r>
              <a:rPr lang="en-US" sz="1200" dirty="0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zucchero</a:t>
            </a:r>
            <a:endParaRPr lang="en-US" dirty="0"/>
          </a:p>
        </p:txBody>
      </p:sp>
      <p:pic>
        <p:nvPicPr>
          <p:cNvPr id="18" name="Object 17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771946" y="3906997"/>
            <a:ext cx="238065" cy="161885"/>
          </a:xfrm>
          <a:prstGeom prst="rect">
            <a:avLst/>
          </a:prstGeom>
        </p:spPr>
      </p:pic>
      <p:sp>
        <p:nvSpPr>
          <p:cNvPr id="19" name="Object 18"/>
          <p:cNvSpPr/>
          <p:nvPr/>
        </p:nvSpPr>
        <p:spPr>
          <a:xfrm>
            <a:off x="8574642" y="4795750"/>
            <a:ext cx="2629195" cy="23044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1814"/>
              </a:lnSpc>
              <a:buNone/>
            </a:pPr>
            <a:r>
              <a:rPr lang="en-US" sz="1440" b="1" dirty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USO PARTITIVO PLURALE</a:t>
            </a:r>
            <a:endParaRPr lang="en-US" dirty="0"/>
          </a:p>
        </p:txBody>
      </p:sp>
      <p:sp>
        <p:nvSpPr>
          <p:cNvPr id="20" name="Object 19"/>
          <p:cNvSpPr/>
          <p:nvPr/>
        </p:nvSpPr>
        <p:spPr>
          <a:xfrm>
            <a:off x="8574642" y="5112059"/>
            <a:ext cx="2629195" cy="21330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1680"/>
              </a:lnSpc>
              <a:spcBef>
                <a:spcPts val="663"/>
              </a:spcBef>
              <a:buNone/>
            </a:pPr>
            <a:r>
              <a:rPr lang="en-US" sz="1200" dirty="0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Ha scritto dei libri interessanti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2237815" y="1342054"/>
            <a:ext cx="8484653" cy="412964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242900" indent="-242900" algn="l">
              <a:lnSpc>
                <a:spcPts val="2722"/>
              </a:lnSpc>
              <a:buSzPct val="100000"/>
              <a:buChar char="•"/>
            </a:pPr>
            <a:r>
              <a:rPr lang="en-US" sz="2160" b="1" dirty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Verbi che reggono DI</a:t>
            </a:r>
          </a:p>
          <a:p>
            <a:pPr lvl="1" algn="l">
              <a:lnSpc>
                <a:spcPts val="1932"/>
              </a:lnSpc>
              <a:spcBef>
                <a:spcPts val="404"/>
              </a:spcBef>
              <a:buNone/>
            </a:pPr>
            <a:r>
              <a:rPr lang="en-US" sz="1380" dirty="0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Lamentarsi DI</a:t>
            </a:r>
          </a:p>
          <a:p>
            <a:pPr lvl="1" algn="l">
              <a:lnSpc>
                <a:spcPts val="1932"/>
              </a:lnSpc>
              <a:spcBef>
                <a:spcPts val="523"/>
              </a:spcBef>
              <a:buNone/>
            </a:pPr>
            <a:r>
              <a:rPr lang="en-US" sz="1380" dirty="0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Innamorarsi DI</a:t>
            </a:r>
          </a:p>
          <a:p>
            <a:pPr lvl="1" algn="l">
              <a:lnSpc>
                <a:spcPts val="1932"/>
              </a:lnSpc>
              <a:spcBef>
                <a:spcPts val="523"/>
              </a:spcBef>
              <a:buNone/>
            </a:pPr>
            <a:r>
              <a:rPr lang="en-US" sz="1380" dirty="0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Occuparsi DI</a:t>
            </a:r>
          </a:p>
          <a:p>
            <a:pPr lvl="1" algn="l">
              <a:lnSpc>
                <a:spcPts val="1932"/>
              </a:lnSpc>
              <a:spcBef>
                <a:spcPts val="523"/>
              </a:spcBef>
              <a:buNone/>
            </a:pPr>
            <a:r>
              <a:rPr lang="en-US" sz="1380" dirty="0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Fingere DI</a:t>
            </a:r>
          </a:p>
          <a:p>
            <a:pPr lvl="1" algn="l">
              <a:lnSpc>
                <a:spcPts val="1932"/>
              </a:lnSpc>
              <a:spcBef>
                <a:spcPts val="523"/>
              </a:spcBef>
              <a:buNone/>
            </a:pPr>
            <a:r>
              <a:rPr lang="en-US" sz="1380" dirty="0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Ricordarsi DI</a:t>
            </a:r>
          </a:p>
          <a:p>
            <a:pPr lvl="1" algn="l">
              <a:lnSpc>
                <a:spcPts val="1932"/>
              </a:lnSpc>
              <a:spcBef>
                <a:spcPts val="523"/>
              </a:spcBef>
              <a:buNone/>
            </a:pPr>
            <a:r>
              <a:rPr lang="en-US" sz="1380" dirty="0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Dimenticarsi DI</a:t>
            </a:r>
          </a:p>
          <a:p>
            <a:pPr lvl="1" algn="l">
              <a:lnSpc>
                <a:spcPts val="1932"/>
              </a:lnSpc>
              <a:spcBef>
                <a:spcPts val="523"/>
              </a:spcBef>
              <a:buNone/>
            </a:pPr>
            <a:r>
              <a:rPr lang="en-US" sz="1380" dirty="0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Fidarsi DI</a:t>
            </a:r>
          </a:p>
          <a:p>
            <a:pPr lvl="1" algn="l">
              <a:lnSpc>
                <a:spcPts val="1932"/>
              </a:lnSpc>
              <a:spcBef>
                <a:spcPts val="523"/>
              </a:spcBef>
              <a:buNone/>
            </a:pPr>
            <a:r>
              <a:rPr lang="en-US" sz="1380" dirty="0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Essere in grado DI</a:t>
            </a:r>
          </a:p>
          <a:p>
            <a:pPr marL="242900" indent="-242900" algn="l">
              <a:lnSpc>
                <a:spcPts val="2722"/>
              </a:lnSpc>
              <a:spcBef>
                <a:spcPts val="2609"/>
              </a:spcBef>
              <a:buSzPct val="100000"/>
              <a:buChar char="•"/>
            </a:pPr>
            <a:r>
              <a:rPr lang="en-US" sz="2160" b="1" dirty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Espressioni con DI</a:t>
            </a:r>
          </a:p>
          <a:p>
            <a:pPr lvl="1" algn="l">
              <a:lnSpc>
                <a:spcPts val="1932"/>
              </a:lnSpc>
              <a:spcBef>
                <a:spcPts val="404"/>
              </a:spcBef>
              <a:buNone/>
            </a:pPr>
            <a:r>
              <a:rPr lang="en-US" sz="1380" dirty="0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Dare DEL tu</a:t>
            </a:r>
          </a:p>
          <a:p>
            <a:pPr lvl="1" algn="l">
              <a:lnSpc>
                <a:spcPts val="1932"/>
              </a:lnSpc>
              <a:spcBef>
                <a:spcPts val="523"/>
              </a:spcBef>
              <a:buNone/>
            </a:pPr>
            <a:r>
              <a:rPr lang="en-US" sz="1380" dirty="0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Tenere D'occhio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362812"/>
            <a:ext cx="12188952" cy="509936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4016"/>
              </a:lnSpc>
              <a:buNone/>
            </a:pPr>
            <a:r>
              <a:rPr lang="en-US" sz="3188" dirty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Uso di </a:t>
            </a:r>
            <a:r>
              <a:rPr lang="en-US" sz="3188" b="1" dirty="0">
                <a:solidFill>
                  <a:srgbClr val="62A8B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DA</a:t>
            </a:r>
            <a:endParaRPr lang="en-US" dirty="0"/>
          </a:p>
        </p:txBody>
      </p:sp>
      <p:pic>
        <p:nvPicPr>
          <p:cNvPr id="3" name="Object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75484" y="1682434"/>
            <a:ext cx="447563" cy="238065"/>
          </a:xfrm>
          <a:prstGeom prst="rect">
            <a:avLst/>
          </a:prstGeom>
        </p:spPr>
      </p:pic>
      <p:sp>
        <p:nvSpPr>
          <p:cNvPr id="4" name="Object 3"/>
          <p:cNvSpPr/>
          <p:nvPr/>
        </p:nvSpPr>
        <p:spPr>
          <a:xfrm>
            <a:off x="3325298" y="2605547"/>
            <a:ext cx="1738830" cy="23044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1814"/>
              </a:lnSpc>
              <a:buNone/>
            </a:pPr>
            <a:r>
              <a:rPr lang="en-US" sz="1440" b="1" dirty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MOTO A LUOGO</a:t>
            </a:r>
            <a:endParaRPr lang="en-US" dirty="0"/>
          </a:p>
        </p:txBody>
      </p:sp>
      <p:sp>
        <p:nvSpPr>
          <p:cNvPr id="5" name="Object 4"/>
          <p:cNvSpPr/>
          <p:nvPr/>
        </p:nvSpPr>
        <p:spPr>
          <a:xfrm>
            <a:off x="3325298" y="2921857"/>
            <a:ext cx="1738830" cy="21330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1680"/>
              </a:lnSpc>
              <a:spcBef>
                <a:spcPts val="663"/>
              </a:spcBef>
              <a:buNone/>
            </a:pPr>
            <a:r>
              <a:rPr lang="en-US" sz="1200" dirty="0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Vado </a:t>
            </a:r>
            <a:r>
              <a:rPr lang="en-US" sz="1200" b="1" dirty="0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da</a:t>
            </a:r>
            <a:r>
              <a:rPr lang="en-US" sz="1200" dirty="0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Luigi</a:t>
            </a:r>
            <a:endParaRPr lang="en-US" dirty="0"/>
          </a:p>
        </p:txBody>
      </p:sp>
      <p:pic>
        <p:nvPicPr>
          <p:cNvPr id="6" name="Object 5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62361" y="1692124"/>
            <a:ext cx="257111" cy="228543"/>
          </a:xfrm>
          <a:prstGeom prst="rect">
            <a:avLst/>
          </a:prstGeom>
        </p:spPr>
      </p:pic>
      <p:sp>
        <p:nvSpPr>
          <p:cNvPr id="7" name="Object 6"/>
          <p:cNvSpPr/>
          <p:nvPr/>
        </p:nvSpPr>
        <p:spPr>
          <a:xfrm>
            <a:off x="7103874" y="2605547"/>
            <a:ext cx="1990227" cy="23044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1814"/>
              </a:lnSpc>
              <a:buNone/>
            </a:pPr>
            <a:r>
              <a:rPr lang="en-US" sz="1440" b="1" dirty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MOTO DA LUOGO</a:t>
            </a:r>
            <a:endParaRPr lang="en-US" dirty="0"/>
          </a:p>
        </p:txBody>
      </p:sp>
      <p:sp>
        <p:nvSpPr>
          <p:cNvPr id="8" name="Object 7"/>
          <p:cNvSpPr/>
          <p:nvPr/>
        </p:nvSpPr>
        <p:spPr>
          <a:xfrm>
            <a:off x="7103874" y="2921857"/>
            <a:ext cx="1990227" cy="21330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1680"/>
              </a:lnSpc>
              <a:spcBef>
                <a:spcPts val="663"/>
              </a:spcBef>
              <a:buNone/>
            </a:pPr>
            <a:r>
              <a:rPr lang="en-US" sz="1200" dirty="0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Il volo arriva </a:t>
            </a:r>
            <a:r>
              <a:rPr lang="en-US" sz="1200" b="1" dirty="0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da</a:t>
            </a:r>
            <a:r>
              <a:rPr lang="en-US" sz="1200" dirty="0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Roma</a:t>
            </a:r>
            <a:endParaRPr lang="en-US" dirty="0"/>
          </a:p>
        </p:txBody>
      </p:sp>
      <p:pic>
        <p:nvPicPr>
          <p:cNvPr id="9" name="Object 8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046065" y="4298011"/>
            <a:ext cx="295201" cy="285679"/>
          </a:xfrm>
          <a:prstGeom prst="rect">
            <a:avLst/>
          </a:prstGeom>
        </p:spPr>
      </p:pic>
      <p:sp>
        <p:nvSpPr>
          <p:cNvPr id="10" name="Object 9"/>
          <p:cNvSpPr/>
          <p:nvPr/>
        </p:nvSpPr>
        <p:spPr>
          <a:xfrm>
            <a:off x="2568250" y="5243313"/>
            <a:ext cx="3257688" cy="23044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1814"/>
              </a:lnSpc>
              <a:buNone/>
            </a:pPr>
            <a:r>
              <a:rPr lang="en-US" sz="1440" b="1" dirty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MOTO PER LUOGO</a:t>
            </a:r>
            <a:endParaRPr lang="en-US" dirty="0"/>
          </a:p>
        </p:txBody>
      </p:sp>
      <p:sp>
        <p:nvSpPr>
          <p:cNvPr id="11" name="Object 10"/>
          <p:cNvSpPr/>
          <p:nvPr/>
        </p:nvSpPr>
        <p:spPr>
          <a:xfrm>
            <a:off x="2568250" y="5559622"/>
            <a:ext cx="3257688" cy="21330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1680"/>
              </a:lnSpc>
              <a:spcBef>
                <a:spcPts val="663"/>
              </a:spcBef>
              <a:buNone/>
            </a:pPr>
            <a:r>
              <a:rPr lang="en-US" sz="1200" dirty="0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Esco </a:t>
            </a:r>
            <a:r>
              <a:rPr lang="en-US" sz="1200" b="1" dirty="0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dalla</a:t>
            </a:r>
            <a:r>
              <a:rPr lang="en-US" sz="1200" dirty="0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porta di servizio</a:t>
            </a:r>
            <a:endParaRPr lang="en-US" dirty="0"/>
          </a:p>
        </p:txBody>
      </p:sp>
      <p:pic>
        <p:nvPicPr>
          <p:cNvPr id="12" name="Object 11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962491" y="4280071"/>
            <a:ext cx="266633" cy="199975"/>
          </a:xfrm>
          <a:prstGeom prst="rect">
            <a:avLst/>
          </a:prstGeom>
        </p:spPr>
      </p:pic>
      <p:sp>
        <p:nvSpPr>
          <p:cNvPr id="13" name="Object 12"/>
          <p:cNvSpPr/>
          <p:nvPr/>
        </p:nvSpPr>
        <p:spPr>
          <a:xfrm>
            <a:off x="6551562" y="5181416"/>
            <a:ext cx="3090090" cy="23044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1814"/>
              </a:lnSpc>
              <a:buNone/>
            </a:pPr>
            <a:r>
              <a:rPr lang="en-US" sz="1440" b="1" dirty="0">
                <a:solidFill>
                  <a:srgbClr val="2A292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TEMPO CONTINUATO</a:t>
            </a:r>
            <a:endParaRPr lang="en-US" dirty="0"/>
          </a:p>
        </p:txBody>
      </p:sp>
      <p:sp>
        <p:nvSpPr>
          <p:cNvPr id="14" name="Object 13"/>
          <p:cNvSpPr/>
          <p:nvPr/>
        </p:nvSpPr>
        <p:spPr>
          <a:xfrm>
            <a:off x="6551562" y="5497725"/>
            <a:ext cx="3090090" cy="21330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1680"/>
              </a:lnSpc>
              <a:spcBef>
                <a:spcPts val="663"/>
              </a:spcBef>
              <a:buNone/>
            </a:pPr>
            <a:r>
              <a:rPr lang="en-US" sz="1200" dirty="0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Studio italiano </a:t>
            </a:r>
            <a:r>
              <a:rPr lang="en-US" sz="1200" b="1" dirty="0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da </a:t>
            </a:r>
            <a:r>
              <a:rPr lang="en-US" sz="1200" dirty="0">
                <a:solidFill>
                  <a:srgbClr val="5A5A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 mesi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119</Words>
  <Application>Microsoft Office PowerPoint</Application>
  <PresentationFormat>Widescreen</PresentationFormat>
  <Paragraphs>39</Paragraphs>
  <Slides>4</Slides>
  <Notes>4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</vt:i4>
      </vt:variant>
    </vt:vector>
  </HeadingPairs>
  <TitlesOfParts>
    <vt:vector size="8" baseType="lpstr">
      <vt:lpstr>Montserrat</vt:lpstr>
      <vt:lpstr>Arial</vt:lpstr>
      <vt:lpstr>Calibri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Beautiful.ai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Usare DI e DA in Italiano Una Guida</dc:title>
  <dc:subject>Usare DI e DA in Italiano Una Guida</dc:subject>
  <dc:creator>roberta.nemo@gmail.com</dc:creator>
  <cp:lastModifiedBy>Roberta Merli</cp:lastModifiedBy>
  <cp:revision>2</cp:revision>
  <dcterms:created xsi:type="dcterms:W3CDTF">2023-06-18T22:37:24Z</dcterms:created>
  <dcterms:modified xsi:type="dcterms:W3CDTF">2023-06-18T22:41:09Z</dcterms:modified>
</cp:coreProperties>
</file>